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9" r:id="rId4"/>
    <p:sldId id="272" r:id="rId5"/>
    <p:sldId id="258" r:id="rId6"/>
    <p:sldId id="259" r:id="rId7"/>
    <p:sldId id="260" r:id="rId8"/>
    <p:sldId id="278" r:id="rId9"/>
    <p:sldId id="264" r:id="rId10"/>
    <p:sldId id="277" r:id="rId11"/>
    <p:sldId id="280" r:id="rId12"/>
    <p:sldId id="265" r:id="rId13"/>
    <p:sldId id="275" r:id="rId14"/>
    <p:sldId id="266" r:id="rId15"/>
    <p:sldId id="267" r:id="rId16"/>
    <p:sldId id="268" r:id="rId17"/>
    <p:sldId id="269" r:id="rId18"/>
    <p:sldId id="261" r:id="rId19"/>
    <p:sldId id="262" r:id="rId20"/>
    <p:sldId id="270" r:id="rId21"/>
    <p:sldId id="263" r:id="rId22"/>
    <p:sldId id="271"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FF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98" autoAdjust="0"/>
    <p:restoredTop sz="94650" autoAdjust="0"/>
  </p:normalViewPr>
  <p:slideViewPr>
    <p:cSldViewPr>
      <p:cViewPr varScale="1">
        <p:scale>
          <a:sx n="91" d="100"/>
          <a:sy n="91" d="100"/>
        </p:scale>
        <p:origin x="-768"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chart1.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0.10968491785749"/>
          <c:y val="5.8891555233659722E-2"/>
          <c:w val="0.75126032857003999"/>
          <c:h val="0.81574661569261619"/>
        </c:manualLayout>
      </c:layout>
      <c:barChart>
        <c:barDir val="col"/>
        <c:grouping val="clustered"/>
        <c:ser>
          <c:idx val="0"/>
          <c:order val="0"/>
          <c:tx>
            <c:strRef>
              <c:f>Sheet1!$B$1</c:f>
              <c:strCache>
                <c:ptCount val="1"/>
                <c:pt idx="0">
                  <c:v>Huggies</c:v>
                </c:pt>
              </c:strCache>
            </c:strRef>
          </c:tx>
          <c:cat>
            <c:strRef>
              <c:f>Sheet1!$A$2:$A$6</c:f>
              <c:strCache>
                <c:ptCount val="5"/>
                <c:pt idx="0">
                  <c:v>Trial 1</c:v>
                </c:pt>
                <c:pt idx="1">
                  <c:v>Trial 2</c:v>
                </c:pt>
                <c:pt idx="2">
                  <c:v>Trial 3</c:v>
                </c:pt>
                <c:pt idx="3">
                  <c:v>Trial 4</c:v>
                </c:pt>
                <c:pt idx="4">
                  <c:v>Trial 5</c:v>
                </c:pt>
              </c:strCache>
            </c:strRef>
          </c:cat>
          <c:val>
            <c:numRef>
              <c:f>Sheet1!$B$2:$B$6</c:f>
              <c:numCache>
                <c:formatCode>General</c:formatCode>
                <c:ptCount val="5"/>
                <c:pt idx="0">
                  <c:v>660</c:v>
                </c:pt>
                <c:pt idx="1">
                  <c:v>720</c:v>
                </c:pt>
                <c:pt idx="2">
                  <c:v>630</c:v>
                </c:pt>
                <c:pt idx="3">
                  <c:v>660</c:v>
                </c:pt>
                <c:pt idx="4">
                  <c:v>720</c:v>
                </c:pt>
              </c:numCache>
            </c:numRef>
          </c:val>
        </c:ser>
        <c:ser>
          <c:idx val="1"/>
          <c:order val="1"/>
          <c:tx>
            <c:strRef>
              <c:f>Sheet1!$C$1</c:f>
              <c:strCache>
                <c:ptCount val="1"/>
                <c:pt idx="0">
                  <c:v>Pampers</c:v>
                </c:pt>
              </c:strCache>
            </c:strRef>
          </c:tx>
          <c:cat>
            <c:strRef>
              <c:f>Sheet1!$A$2:$A$6</c:f>
              <c:strCache>
                <c:ptCount val="5"/>
                <c:pt idx="0">
                  <c:v>Trial 1</c:v>
                </c:pt>
                <c:pt idx="1">
                  <c:v>Trial 2</c:v>
                </c:pt>
                <c:pt idx="2">
                  <c:v>Trial 3</c:v>
                </c:pt>
                <c:pt idx="3">
                  <c:v>Trial 4</c:v>
                </c:pt>
                <c:pt idx="4">
                  <c:v>Trial 5</c:v>
                </c:pt>
              </c:strCache>
            </c:strRef>
          </c:cat>
          <c:val>
            <c:numRef>
              <c:f>Sheet1!$C$2:$C$6</c:f>
              <c:numCache>
                <c:formatCode>General</c:formatCode>
                <c:ptCount val="5"/>
                <c:pt idx="0">
                  <c:v>420</c:v>
                </c:pt>
                <c:pt idx="1">
                  <c:v>510</c:v>
                </c:pt>
                <c:pt idx="2">
                  <c:v>270</c:v>
                </c:pt>
                <c:pt idx="3">
                  <c:v>270</c:v>
                </c:pt>
                <c:pt idx="4">
                  <c:v>360</c:v>
                </c:pt>
              </c:numCache>
            </c:numRef>
          </c:val>
        </c:ser>
        <c:axId val="84063360"/>
        <c:axId val="84064896"/>
      </c:barChart>
      <c:catAx>
        <c:axId val="84063360"/>
        <c:scaling>
          <c:orientation val="minMax"/>
        </c:scaling>
        <c:axPos val="b"/>
        <c:tickLblPos val="nextTo"/>
        <c:crossAx val="84064896"/>
        <c:crosses val="autoZero"/>
        <c:auto val="1"/>
        <c:lblAlgn val="ctr"/>
        <c:lblOffset val="100"/>
      </c:catAx>
      <c:valAx>
        <c:axId val="84064896"/>
        <c:scaling>
          <c:orientation val="minMax"/>
        </c:scaling>
        <c:axPos val="l"/>
        <c:majorGridlines/>
        <c:title>
          <c:tx>
            <c:rich>
              <a:bodyPr/>
              <a:lstStyle/>
              <a:p>
                <a:pPr>
                  <a:defRPr/>
                </a:pPr>
                <a:r>
                  <a:rPr lang="en-US" dirty="0" smtClean="0"/>
                  <a:t>Amount </a:t>
                </a:r>
                <a:r>
                  <a:rPr lang="en-US" dirty="0"/>
                  <a:t>of </a:t>
                </a:r>
                <a:r>
                  <a:rPr lang="en-US" dirty="0" smtClean="0"/>
                  <a:t>Water Absorbed (mL)</a:t>
                </a:r>
                <a:endParaRPr lang="en-US" dirty="0"/>
              </a:p>
            </c:rich>
          </c:tx>
          <c:layout>
            <c:manualLayout>
              <c:xMode val="edge"/>
              <c:yMode val="edge"/>
              <c:x val="0"/>
              <c:y val="0.21281740901790311"/>
            </c:manualLayout>
          </c:layout>
        </c:title>
        <c:numFmt formatCode="General" sourceLinked="1"/>
        <c:tickLblPos val="nextTo"/>
        <c:crossAx val="84063360"/>
        <c:crosses val="autoZero"/>
        <c:crossBetween val="between"/>
      </c:valAx>
    </c:plotArea>
    <c:legend>
      <c:legendPos val="r"/>
      <c:layout/>
    </c:legend>
    <c:plotVisOnly val="1"/>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barChart>
        <c:barDir val="col"/>
        <c:grouping val="clustered"/>
        <c:ser>
          <c:idx val="0"/>
          <c:order val="0"/>
          <c:tx>
            <c:strRef>
              <c:f>Sheet1!$B$1</c:f>
              <c:strCache>
                <c:ptCount val="1"/>
                <c:pt idx="0">
                  <c:v>Huggies</c:v>
                </c:pt>
              </c:strCache>
            </c:strRef>
          </c:tx>
          <c:cat>
            <c:strRef>
              <c:f>Sheet1!$A$2:$A$3</c:f>
              <c:strCache>
                <c:ptCount val="2"/>
                <c:pt idx="0">
                  <c:v>Huggies</c:v>
                </c:pt>
                <c:pt idx="1">
                  <c:v>Pampers</c:v>
                </c:pt>
              </c:strCache>
            </c:strRef>
          </c:cat>
          <c:val>
            <c:numRef>
              <c:f>Sheet1!$B$2:$B$3</c:f>
              <c:numCache>
                <c:formatCode>General</c:formatCode>
                <c:ptCount val="2"/>
                <c:pt idx="0">
                  <c:v>678</c:v>
                </c:pt>
              </c:numCache>
            </c:numRef>
          </c:val>
        </c:ser>
        <c:ser>
          <c:idx val="1"/>
          <c:order val="1"/>
          <c:tx>
            <c:strRef>
              <c:f>Sheet1!$C$1</c:f>
              <c:strCache>
                <c:ptCount val="1"/>
                <c:pt idx="0">
                  <c:v>Pampers</c:v>
                </c:pt>
              </c:strCache>
            </c:strRef>
          </c:tx>
          <c:cat>
            <c:strRef>
              <c:f>Sheet1!$A$2:$A$3</c:f>
              <c:strCache>
                <c:ptCount val="2"/>
                <c:pt idx="0">
                  <c:v>Huggies</c:v>
                </c:pt>
                <c:pt idx="1">
                  <c:v>Pampers</c:v>
                </c:pt>
              </c:strCache>
            </c:strRef>
          </c:cat>
          <c:val>
            <c:numRef>
              <c:f>Sheet1!$C$2:$C$3</c:f>
              <c:numCache>
                <c:formatCode>General</c:formatCode>
                <c:ptCount val="2"/>
                <c:pt idx="0">
                  <c:v>2.4</c:v>
                </c:pt>
                <c:pt idx="1">
                  <c:v>362</c:v>
                </c:pt>
              </c:numCache>
            </c:numRef>
          </c:val>
        </c:ser>
        <c:axId val="99683712"/>
        <c:axId val="99685504"/>
      </c:barChart>
      <c:catAx>
        <c:axId val="99683712"/>
        <c:scaling>
          <c:orientation val="minMax"/>
        </c:scaling>
        <c:axPos val="b"/>
        <c:tickLblPos val="nextTo"/>
        <c:crossAx val="99685504"/>
        <c:crosses val="autoZero"/>
        <c:auto val="1"/>
        <c:lblAlgn val="ctr"/>
        <c:lblOffset val="100"/>
      </c:catAx>
      <c:valAx>
        <c:axId val="99685504"/>
        <c:scaling>
          <c:orientation val="minMax"/>
        </c:scaling>
        <c:axPos val="l"/>
        <c:majorGridlines/>
        <c:title>
          <c:tx>
            <c:rich>
              <a:bodyPr/>
              <a:lstStyle/>
              <a:p>
                <a:pPr>
                  <a:defRPr/>
                </a:pPr>
                <a:r>
                  <a:rPr lang="en-US" dirty="0"/>
                  <a:t>Average Amount of Water Absorbed (mL)</a:t>
                </a:r>
              </a:p>
            </c:rich>
          </c:tx>
          <c:layout/>
        </c:title>
        <c:numFmt formatCode="General" sourceLinked="1"/>
        <c:tickLblPos val="nextTo"/>
        <c:crossAx val="99683712"/>
        <c:crosses val="autoZero"/>
        <c:crossBetween val="between"/>
      </c:valAx>
    </c:plotArea>
    <c:plotVisOnly val="1"/>
  </c:chart>
  <c:txPr>
    <a:bodyPr/>
    <a:lstStyle/>
    <a:p>
      <a:pPr>
        <a:defRPr sz="1800"/>
      </a:pPr>
      <a:endParaRPr lang="en-US"/>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6D414B8-8BC2-49C4-B4FE-DF13C5F616AF}" type="datetimeFigureOut">
              <a:rPr lang="en-US" smtClean="0"/>
              <a:pPr/>
              <a:t>11/20/2009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2D11F5B-3BD0-42EC-885C-ADDDC946A5AA}"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D414B8-8BC2-49C4-B4FE-DF13C5F616AF}" type="datetimeFigureOut">
              <a:rPr lang="en-US" smtClean="0"/>
              <a:pPr/>
              <a:t>11/20/2009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2D11F5B-3BD0-42EC-885C-ADDDC946A5AA}"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D414B8-8BC2-49C4-B4FE-DF13C5F616AF}" type="datetimeFigureOut">
              <a:rPr lang="en-US" smtClean="0"/>
              <a:pPr/>
              <a:t>11/20/2009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2D11F5B-3BD0-42EC-885C-ADDDC946A5AA}"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D414B8-8BC2-49C4-B4FE-DF13C5F616AF}" type="datetimeFigureOut">
              <a:rPr lang="en-US" smtClean="0"/>
              <a:pPr/>
              <a:t>11/20/2009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2D11F5B-3BD0-42EC-885C-ADDDC946A5AA}"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D414B8-8BC2-49C4-B4FE-DF13C5F616AF}" type="datetimeFigureOut">
              <a:rPr lang="en-US" smtClean="0"/>
              <a:pPr/>
              <a:t>11/20/2009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2D11F5B-3BD0-42EC-885C-ADDDC946A5AA}"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6D414B8-8BC2-49C4-B4FE-DF13C5F616AF}" type="datetimeFigureOut">
              <a:rPr lang="en-US" smtClean="0"/>
              <a:pPr/>
              <a:t>11/20/2009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2D11F5B-3BD0-42EC-885C-ADDDC946A5AA}"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D414B8-8BC2-49C4-B4FE-DF13C5F616AF}" type="datetimeFigureOut">
              <a:rPr lang="en-US" smtClean="0"/>
              <a:pPr/>
              <a:t>11/20/2009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2D11F5B-3BD0-42EC-885C-ADDDC946A5AA}"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6D414B8-8BC2-49C4-B4FE-DF13C5F616AF}" type="datetimeFigureOut">
              <a:rPr lang="en-US" smtClean="0"/>
              <a:pPr/>
              <a:t>11/20/2009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2D11F5B-3BD0-42EC-885C-ADDDC946A5AA}"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D414B8-8BC2-49C4-B4FE-DF13C5F616AF}" type="datetimeFigureOut">
              <a:rPr lang="en-US" smtClean="0"/>
              <a:pPr/>
              <a:t>11/20/2009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2D11F5B-3BD0-42EC-885C-ADDDC946A5AA}"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D414B8-8BC2-49C4-B4FE-DF13C5F616AF}" type="datetimeFigureOut">
              <a:rPr lang="en-US" smtClean="0"/>
              <a:pPr/>
              <a:t>11/20/2009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2D11F5B-3BD0-42EC-885C-ADDDC946A5AA}"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D414B8-8BC2-49C4-B4FE-DF13C5F616AF}" type="datetimeFigureOut">
              <a:rPr lang="en-US" smtClean="0"/>
              <a:pPr/>
              <a:t>11/20/2009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2D11F5B-3BD0-42EC-885C-ADDDC946A5AA}"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D414B8-8BC2-49C4-B4FE-DF13C5F616AF}" type="datetimeFigureOut">
              <a:rPr lang="en-US" smtClean="0"/>
              <a:pPr/>
              <a:t>11/20/2009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D11F5B-3BD0-42EC-885C-ADDDC946A5A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Office_Excel_Worksheet1.xls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Office_Excel_Worksheet2.xlsx"/><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effectLst>
                  <a:outerShdw blurRad="38100" dist="38100" dir="2700000" algn="tl">
                    <a:srgbClr val="000000">
                      <a:alpha val="43137"/>
                    </a:srgbClr>
                  </a:outerShdw>
                </a:effectLst>
              </a:rPr>
              <a:t>Which Diaper Absorbs More?</a:t>
            </a:r>
            <a:endParaRPr lang="en-US" dirty="0">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lstStyle/>
          <a:p>
            <a:r>
              <a:rPr lang="en-US" dirty="0" smtClean="0">
                <a:solidFill>
                  <a:schemeClr val="tx1"/>
                </a:solidFill>
              </a:rPr>
              <a:t>Caitlyn Connelly</a:t>
            </a:r>
            <a:endParaRPr lang="en-US"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Pampers Data Collection</a:t>
            </a:r>
            <a:endParaRPr lang="en-US" dirty="0"/>
          </a:p>
        </p:txBody>
      </p:sp>
      <p:graphicFrame>
        <p:nvGraphicFramePr>
          <p:cNvPr id="4" name="Content Placeholder 3"/>
          <p:cNvGraphicFramePr>
            <a:graphicFrameLocks noChangeAspect="1"/>
          </p:cNvGraphicFramePr>
          <p:nvPr>
            <p:ph idx="1"/>
          </p:nvPr>
        </p:nvGraphicFramePr>
        <p:xfrm>
          <a:off x="533400" y="1676400"/>
          <a:ext cx="8348420" cy="4876800"/>
        </p:xfrm>
        <a:graphic>
          <a:graphicData uri="http://schemas.openxmlformats.org/presentationml/2006/ole">
            <p:oleObj spid="_x0000_s2050" name="Worksheet" r:id="rId3" imgW="2847960" imgH="1152435" progId="Excel.Sheet.12">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Huggies Data Collection</a:t>
            </a:r>
            <a:endParaRPr lang="en-US" dirty="0"/>
          </a:p>
        </p:txBody>
      </p:sp>
      <p:graphicFrame>
        <p:nvGraphicFramePr>
          <p:cNvPr id="4" name="Content Placeholder 3"/>
          <p:cNvGraphicFramePr>
            <a:graphicFrameLocks noChangeAspect="1"/>
          </p:cNvGraphicFramePr>
          <p:nvPr>
            <p:ph idx="1"/>
          </p:nvPr>
        </p:nvGraphicFramePr>
        <p:xfrm>
          <a:off x="533400" y="1676400"/>
          <a:ext cx="8348420" cy="4876800"/>
        </p:xfrm>
        <a:graphic>
          <a:graphicData uri="http://schemas.openxmlformats.org/presentationml/2006/ole">
            <p:oleObj spid="_x0000_s24578" name="Worksheet" r:id="rId3" imgW="2847960" imgH="1152435" progId="Excel.Sheet.12">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Amount of Water Absorbed</a:t>
            </a:r>
            <a:endParaRPr lang="en-US" dirty="0"/>
          </a:p>
        </p:txBody>
      </p:sp>
      <p:graphicFrame>
        <p:nvGraphicFramePr>
          <p:cNvPr id="4" name="Content Placeholder 3"/>
          <p:cNvGraphicFramePr>
            <a:graphicFrameLocks noGrp="1"/>
          </p:cNvGraphicFramePr>
          <p:nvPr>
            <p:ph idx="1"/>
          </p:nvPr>
        </p:nvGraphicFramePr>
        <p:xfrm>
          <a:off x="304800" y="1295400"/>
          <a:ext cx="8458200" cy="510540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4114800" y="6324600"/>
            <a:ext cx="688597" cy="369332"/>
          </a:xfrm>
          <a:prstGeom prst="rect">
            <a:avLst/>
          </a:prstGeom>
          <a:noFill/>
        </p:spPr>
        <p:txBody>
          <a:bodyPr wrap="none" rtlCol="0">
            <a:spAutoFit/>
          </a:bodyPr>
          <a:lstStyle/>
          <a:p>
            <a:r>
              <a:rPr lang="en-US" b="1" dirty="0" smtClean="0"/>
              <a:t>Trials</a:t>
            </a:r>
            <a:endParaRPr lang="en-US"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Average Amount of Water Absorbed</a:t>
            </a:r>
            <a:endParaRPr lang="en-US" dirty="0"/>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3581400" y="6183868"/>
            <a:ext cx="184731" cy="369332"/>
          </a:xfrm>
          <a:prstGeom prst="rect">
            <a:avLst/>
          </a:prstGeom>
          <a:noFill/>
        </p:spPr>
        <p:txBody>
          <a:bodyPr wrap="none" rtlCol="0">
            <a:spAutoFit/>
          </a:bodyPr>
          <a:lstStyle/>
          <a:p>
            <a:endParaRPr lang="en-US" b="1" dirty="0"/>
          </a:p>
        </p:txBody>
      </p:sp>
      <p:sp>
        <p:nvSpPr>
          <p:cNvPr id="5" name="TextBox 4"/>
          <p:cNvSpPr txBox="1"/>
          <p:nvPr/>
        </p:nvSpPr>
        <p:spPr>
          <a:xfrm>
            <a:off x="3886200" y="6172200"/>
            <a:ext cx="1920240" cy="369332"/>
          </a:xfrm>
          <a:prstGeom prst="rect">
            <a:avLst/>
          </a:prstGeom>
          <a:noFill/>
        </p:spPr>
        <p:txBody>
          <a:bodyPr wrap="square" rtlCol="0">
            <a:spAutoFit/>
          </a:bodyPr>
          <a:lstStyle/>
          <a:p>
            <a:r>
              <a:rPr lang="en-US" b="1" dirty="0" smtClean="0"/>
              <a:t>Brands  of Diapers </a:t>
            </a:r>
            <a:endParaRPr lang="en-US"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a:t>
            </a:r>
            <a:endParaRPr lang="en-US" dirty="0"/>
          </a:p>
        </p:txBody>
      </p:sp>
      <p:sp>
        <p:nvSpPr>
          <p:cNvPr id="3" name="Content Placeholder 2"/>
          <p:cNvSpPr>
            <a:spLocks noGrp="1"/>
          </p:cNvSpPr>
          <p:nvPr>
            <p:ph idx="1"/>
          </p:nvPr>
        </p:nvSpPr>
        <p:spPr>
          <a:xfrm>
            <a:off x="457200" y="1600200"/>
            <a:ext cx="8229600" cy="4525963"/>
          </a:xfrm>
        </p:spPr>
        <p:txBody>
          <a:bodyPr>
            <a:normAutofit/>
          </a:bodyPr>
          <a:lstStyle/>
          <a:p>
            <a:r>
              <a:rPr lang="en-US" sz="2400" dirty="0" smtClean="0"/>
              <a:t>I noticed in the Pampers brand that the thin netting on the inside seemed to have beads of water laying on it.</a:t>
            </a:r>
          </a:p>
          <a:p>
            <a:r>
              <a:rPr lang="en-US" sz="2400" dirty="0" smtClean="0"/>
              <a:t>Huggies had the same thickness of material on the inside as it did the outside. Also it did not have the waffle appearance on the inside like pampers did.</a:t>
            </a:r>
          </a:p>
          <a:p>
            <a:r>
              <a:rPr lang="en-US" sz="2400" dirty="0" smtClean="0"/>
              <a:t>I also noticed that Huggies was larger then Pampers, although they were the same size.</a:t>
            </a:r>
          </a:p>
          <a:p>
            <a:r>
              <a:rPr lang="en-US" sz="2400" dirty="0" smtClean="0"/>
              <a:t>I also ripped open the insides of both diapers to examine the materials used inside, they both looked the same.</a:t>
            </a:r>
            <a:endParaRPr lang="en-US" sz="2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normAutofit/>
          </a:bodyPr>
          <a:lstStyle/>
          <a:p>
            <a:pPr>
              <a:buNone/>
            </a:pPr>
            <a:r>
              <a:rPr lang="en-US" sz="2400" dirty="0" smtClean="0"/>
              <a:t>     Huggies absorbed more water then Pampers, this is because it had more polymers than the other brand. Huggies absorbs on average 312 more milliliters than Pampers. My hypothesis therefore was correct. </a:t>
            </a:r>
            <a:endParaRPr lang="en-US" sz="2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Weaknesses and Improvements</a:t>
            </a:r>
            <a:endParaRPr lang="en-US" dirty="0"/>
          </a:p>
        </p:txBody>
      </p:sp>
      <p:sp>
        <p:nvSpPr>
          <p:cNvPr id="3" name="Content Placeholder 2"/>
          <p:cNvSpPr>
            <a:spLocks noGrp="1"/>
          </p:cNvSpPr>
          <p:nvPr>
            <p:ph idx="1"/>
          </p:nvPr>
        </p:nvSpPr>
        <p:spPr/>
        <p:txBody>
          <a:bodyPr>
            <a:normAutofit/>
          </a:bodyPr>
          <a:lstStyle/>
          <a:p>
            <a:r>
              <a:rPr lang="en-US" sz="2400" dirty="0" smtClean="0"/>
              <a:t>I could have used more types of diapers. </a:t>
            </a:r>
          </a:p>
          <a:p>
            <a:r>
              <a:rPr lang="en-US" sz="2400" dirty="0" smtClean="0"/>
              <a:t>I could have did more trials with each type of diaper.</a:t>
            </a:r>
          </a:p>
          <a:p>
            <a:r>
              <a:rPr lang="en-US" sz="2400" dirty="0" smtClean="0"/>
              <a:t>I should have measured the length and width of each diaper.</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Studies</a:t>
            </a:r>
            <a:endParaRPr lang="en-US" dirty="0"/>
          </a:p>
        </p:txBody>
      </p:sp>
      <p:sp>
        <p:nvSpPr>
          <p:cNvPr id="3" name="Content Placeholder 2"/>
          <p:cNvSpPr>
            <a:spLocks noGrp="1"/>
          </p:cNvSpPr>
          <p:nvPr>
            <p:ph idx="1"/>
          </p:nvPr>
        </p:nvSpPr>
        <p:spPr/>
        <p:txBody>
          <a:bodyPr>
            <a:normAutofit/>
          </a:bodyPr>
          <a:lstStyle/>
          <a:p>
            <a:pPr>
              <a:buNone/>
            </a:pPr>
            <a:r>
              <a:rPr lang="en-US" sz="2400" dirty="0" smtClean="0"/>
              <a:t> In the future I want to discover if the netting in the Pampers had any effect on the absorbency of the diapers. I would also like to explore the different brands of diapers and compare their different absorbencies. </a:t>
            </a:r>
            <a:endParaRPr lang="en-US" sz="2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a:t>
            </a:r>
            <a:endParaRPr lang="en-US" dirty="0"/>
          </a:p>
        </p:txBody>
      </p:sp>
      <p:sp>
        <p:nvSpPr>
          <p:cNvPr id="3" name="Content Placeholder 2"/>
          <p:cNvSpPr>
            <a:spLocks noGrp="1"/>
          </p:cNvSpPr>
          <p:nvPr>
            <p:ph idx="1"/>
          </p:nvPr>
        </p:nvSpPr>
        <p:spPr/>
        <p:txBody>
          <a:bodyPr>
            <a:noAutofit/>
          </a:bodyPr>
          <a:lstStyle/>
          <a:p>
            <a:pPr>
              <a:buNone/>
            </a:pPr>
            <a:r>
              <a:rPr lang="en-US" sz="2400" dirty="0"/>
              <a:t> </a:t>
            </a:r>
            <a:r>
              <a:rPr lang="en-US" sz="2400" dirty="0" smtClean="0"/>
              <a:t>“</a:t>
            </a:r>
            <a:r>
              <a:rPr lang="en-US" sz="2400" dirty="0"/>
              <a:t>Absorb.” 9 May 2009</a:t>
            </a:r>
          </a:p>
          <a:p>
            <a:pPr>
              <a:buNone/>
            </a:pPr>
            <a:r>
              <a:rPr lang="en-US" sz="2400" dirty="0"/>
              <a:t>	&lt;http://www.meriam-webster.com/dictionary/absorb&gt;.</a:t>
            </a:r>
          </a:p>
          <a:p>
            <a:pPr>
              <a:buNone/>
            </a:pPr>
            <a:r>
              <a:rPr lang="en-US" sz="2400" dirty="0"/>
              <a:t>“Absorbency.” 9 May 2009</a:t>
            </a:r>
          </a:p>
          <a:p>
            <a:pPr>
              <a:buNone/>
            </a:pPr>
            <a:r>
              <a:rPr lang="en-US" sz="2400" dirty="0"/>
              <a:t>	&lt;http://www.meriam-webster.com/dictionary/absorbency&gt;.</a:t>
            </a:r>
          </a:p>
          <a:p>
            <a:pPr>
              <a:buNone/>
            </a:pPr>
            <a:r>
              <a:rPr lang="en-US" sz="2400" dirty="0"/>
              <a:t>“Absorbent.” 9 May 2009</a:t>
            </a:r>
          </a:p>
          <a:p>
            <a:pPr>
              <a:buNone/>
            </a:pPr>
            <a:r>
              <a:rPr lang="en-US" sz="2400" dirty="0"/>
              <a:t>	&lt;http://www.meriam-webster.com/dictionary/absorbent&gt;.</a:t>
            </a:r>
          </a:p>
          <a:p>
            <a:pPr>
              <a:buNone/>
            </a:pPr>
            <a:r>
              <a:rPr lang="en-US" sz="2400" dirty="0"/>
              <a:t>“Absorber.” 9 May 2009</a:t>
            </a:r>
          </a:p>
          <a:p>
            <a:pPr>
              <a:buNone/>
            </a:pPr>
            <a:r>
              <a:rPr lang="en-US" sz="2400" dirty="0"/>
              <a:t>	&lt;http://dictionary.reference.com/browse/absorber?gsrc=2446</a:t>
            </a:r>
            <a:r>
              <a:rPr lang="en-US" sz="2400" dirty="0" smtClean="0"/>
              <a:t>&gt;.</a:t>
            </a:r>
            <a:endParaRPr lang="en-US" sz="24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a:t>
            </a:r>
            <a:endParaRPr lang="en-US" dirty="0"/>
          </a:p>
        </p:txBody>
      </p:sp>
      <p:sp>
        <p:nvSpPr>
          <p:cNvPr id="3" name="Content Placeholder 2"/>
          <p:cNvSpPr>
            <a:spLocks noGrp="1"/>
          </p:cNvSpPr>
          <p:nvPr>
            <p:ph idx="1"/>
          </p:nvPr>
        </p:nvSpPr>
        <p:spPr>
          <a:xfrm>
            <a:off x="457200" y="1676400"/>
            <a:ext cx="8229600" cy="4525963"/>
          </a:xfrm>
        </p:spPr>
        <p:txBody>
          <a:bodyPr>
            <a:normAutofit fontScale="70000" lnSpcReduction="20000"/>
          </a:bodyPr>
          <a:lstStyle/>
          <a:p>
            <a:pPr>
              <a:buNone/>
            </a:pPr>
            <a:r>
              <a:rPr lang="en-US" sz="3600" dirty="0" smtClean="0"/>
              <a:t>Anderson, Dr. David. “Baby Diaper Polymer.” 24 April 2009</a:t>
            </a:r>
          </a:p>
          <a:p>
            <a:pPr>
              <a:buNone/>
            </a:pPr>
            <a:r>
              <a:rPr lang="en-US" sz="3600" dirty="0" smtClean="0"/>
              <a:t>	&lt;http://www.coolscience.org/coolscience/kidScientists/babydiaper.htm&gt;.</a:t>
            </a:r>
          </a:p>
          <a:p>
            <a:pPr>
              <a:buNone/>
            </a:pPr>
            <a:r>
              <a:rPr lang="en-US" sz="3400" dirty="0" smtClean="0"/>
              <a:t>“Atom” 20 November 2009</a:t>
            </a:r>
          </a:p>
          <a:p>
            <a:pPr>
              <a:buNone/>
            </a:pPr>
            <a:r>
              <a:rPr lang="en-US" sz="3400" dirty="0" smtClean="0"/>
              <a:t>	&lt;http://www.merriam-webster.com/dictionary/atom&gt;.</a:t>
            </a:r>
          </a:p>
          <a:p>
            <a:pPr>
              <a:buNone/>
            </a:pPr>
            <a:r>
              <a:rPr lang="en-US" sz="3400" dirty="0" smtClean="0"/>
              <a:t>“</a:t>
            </a:r>
            <a:r>
              <a:rPr lang="en-US" sz="3400" dirty="0"/>
              <a:t>Can You Tell Me More About Diapers for a Student Project?” 28 April 2009</a:t>
            </a:r>
          </a:p>
          <a:p>
            <a:pPr>
              <a:buNone/>
            </a:pPr>
            <a:r>
              <a:rPr lang="en-US" sz="3400" dirty="0"/>
              <a:t>	&lt;http://babycare.custhelp.com/cgi-bin/babycare.cfg/php/enduser/popup_adp.php?p_sid=KmTmNuwj&amp;p_lva=&amp;p_li=&amp;p_faqid=9433&amp;p_created=1202310151&amp;p_sp=cF9zcmNoPTEmcF9zb3J0x2J5PSZwx2dyaWRzb3J0PSZwx3Jvd19jbnQ9MTUzLDE1MyZwX3Byb2RzPTY2JnBfy2F0cz0wJnBfcHy9MS42NiZwx2N2PSZwX3Bhz2U9MQ</a:t>
            </a:r>
            <a:r>
              <a:rPr lang="en-US" sz="3400" dirty="0" smtClean="0"/>
              <a:t>**&gt;.</a:t>
            </a:r>
          </a:p>
          <a:p>
            <a:pPr>
              <a:buNone/>
            </a:pPr>
            <a:endParaRPr lang="en-US" sz="2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a:t>
            </a:r>
            <a:endParaRPr lang="en-US" dirty="0"/>
          </a:p>
        </p:txBody>
      </p:sp>
      <p:sp>
        <p:nvSpPr>
          <p:cNvPr id="3" name="Content Placeholder 2"/>
          <p:cNvSpPr>
            <a:spLocks noGrp="1"/>
          </p:cNvSpPr>
          <p:nvPr>
            <p:ph idx="1"/>
          </p:nvPr>
        </p:nvSpPr>
        <p:spPr/>
        <p:txBody>
          <a:bodyPr>
            <a:normAutofit/>
          </a:bodyPr>
          <a:lstStyle/>
          <a:p>
            <a:r>
              <a:rPr lang="en-US" sz="2400" dirty="0" smtClean="0"/>
              <a:t>A polymer is many molecules strung together to make long chains.</a:t>
            </a:r>
          </a:p>
          <a:p>
            <a:r>
              <a:rPr lang="en-US" sz="2400" dirty="0" smtClean="0"/>
              <a:t>Polymers enhance absorbency.</a:t>
            </a:r>
          </a:p>
          <a:p>
            <a:r>
              <a:rPr lang="en-US" sz="2400" dirty="0" smtClean="0"/>
              <a:t>There are two types of polymers in Pampers diapers.</a:t>
            </a:r>
          </a:p>
          <a:p>
            <a:r>
              <a:rPr lang="en-US" sz="2400" dirty="0" smtClean="0"/>
              <a:t>They are polyethylene and polypropylene. </a:t>
            </a:r>
          </a:p>
          <a:p>
            <a:r>
              <a:rPr lang="en-US" sz="2400" dirty="0" smtClean="0"/>
              <a:t>Huggies contains the polymers: polyacrylate,  polypropylene, polyester, and polyethylene.</a:t>
            </a:r>
          </a:p>
          <a:p>
            <a:pPr>
              <a:buNone/>
            </a:pPr>
            <a:r>
              <a:rPr lang="en-US" sz="2400" dirty="0" smtClean="0"/>
              <a:t>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a:t>
            </a:r>
            <a:endParaRPr lang="en-US" dirty="0"/>
          </a:p>
        </p:txBody>
      </p:sp>
      <p:sp>
        <p:nvSpPr>
          <p:cNvPr id="3" name="Content Placeholder 2"/>
          <p:cNvSpPr>
            <a:spLocks noGrp="1"/>
          </p:cNvSpPr>
          <p:nvPr>
            <p:ph idx="1"/>
          </p:nvPr>
        </p:nvSpPr>
        <p:spPr/>
        <p:txBody>
          <a:bodyPr>
            <a:normAutofit/>
          </a:bodyPr>
          <a:lstStyle/>
          <a:p>
            <a:pPr>
              <a:buNone/>
            </a:pPr>
            <a:r>
              <a:rPr lang="en-US" sz="2600" dirty="0" smtClean="0"/>
              <a:t>“Colloid.” 25 May 2009</a:t>
            </a:r>
          </a:p>
          <a:p>
            <a:pPr>
              <a:buNone/>
            </a:pPr>
            <a:r>
              <a:rPr lang="en-US" sz="2600" dirty="0" smtClean="0"/>
              <a:t>	&lt;http://www.dictionary.reference.com/browse/colloid&gt;.</a:t>
            </a:r>
          </a:p>
          <a:p>
            <a:pPr>
              <a:buNone/>
            </a:pPr>
            <a:r>
              <a:rPr lang="en-US" sz="2600" dirty="0" smtClean="0"/>
              <a:t>“Gel.” 20 April 2009</a:t>
            </a:r>
          </a:p>
          <a:p>
            <a:pPr>
              <a:buNone/>
            </a:pPr>
            <a:r>
              <a:rPr lang="en-US" sz="2600" dirty="0" smtClean="0"/>
              <a:t>	&lt;http://www.askoxford.com/concise_oed/gel_1?view:get&gt;. </a:t>
            </a:r>
          </a:p>
          <a:p>
            <a:pPr>
              <a:buNone/>
            </a:pPr>
            <a:r>
              <a:rPr lang="en-US" sz="2600" dirty="0" smtClean="0"/>
              <a:t>Grassino, Susana. “Gel: A Short Word With a Long Meaning.” 9 April 2009</a:t>
            </a:r>
          </a:p>
          <a:p>
            <a:pPr>
              <a:buNone/>
            </a:pPr>
            <a:r>
              <a:rPr lang="en-US" sz="2600" dirty="0" smtClean="0"/>
              <a:t>	&lt;http://pslc.ws/macrogllgel.htm&gt;.</a:t>
            </a:r>
          </a:p>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Sources</a:t>
            </a:r>
            <a:endParaRPr lang="en-US" dirty="0"/>
          </a:p>
        </p:txBody>
      </p:sp>
      <p:sp>
        <p:nvSpPr>
          <p:cNvPr id="3" name="Content Placeholder 2"/>
          <p:cNvSpPr>
            <a:spLocks noGrp="1"/>
          </p:cNvSpPr>
          <p:nvPr>
            <p:ph idx="1"/>
          </p:nvPr>
        </p:nvSpPr>
        <p:spPr/>
        <p:txBody>
          <a:bodyPr>
            <a:noAutofit/>
          </a:bodyPr>
          <a:lstStyle/>
          <a:p>
            <a:pPr>
              <a:buNone/>
            </a:pPr>
            <a:r>
              <a:rPr lang="en-US" sz="2400" dirty="0" smtClean="0"/>
              <a:t>“</a:t>
            </a:r>
            <a:r>
              <a:rPr lang="en-US" sz="2400" dirty="0"/>
              <a:t>Huggies Products FAQS.” 29 April 2009</a:t>
            </a:r>
          </a:p>
          <a:p>
            <a:pPr>
              <a:buNone/>
            </a:pPr>
            <a:r>
              <a:rPr lang="en-US" sz="2400" dirty="0"/>
              <a:t>	&lt;http://www.huggieshappybaby.com/products/index.aspx?faqs&amp;_nc=633765409990802447&amp;_nockcheck=true&gt;. </a:t>
            </a:r>
          </a:p>
          <a:p>
            <a:pPr>
              <a:buNone/>
            </a:pPr>
            <a:r>
              <a:rPr lang="en-US" sz="2400" dirty="0" smtClean="0"/>
              <a:t>“Molecule” 19 November 2009</a:t>
            </a:r>
          </a:p>
          <a:p>
            <a:pPr>
              <a:buNone/>
            </a:pPr>
            <a:r>
              <a:rPr lang="en-US" sz="2400" dirty="0" smtClean="0"/>
              <a:t>	&lt;http://www.merriam-webster.com/dictionary/molecule&gt;.</a:t>
            </a:r>
          </a:p>
          <a:p>
            <a:pPr>
              <a:buNone/>
            </a:pPr>
            <a:r>
              <a:rPr lang="en-US" sz="2400" dirty="0" smtClean="0"/>
              <a:t>“</a:t>
            </a:r>
            <a:r>
              <a:rPr lang="en-US" sz="2400" dirty="0"/>
              <a:t>What is a Polymer?” 27 April 2009</a:t>
            </a:r>
          </a:p>
          <a:p>
            <a:pPr>
              <a:buNone/>
            </a:pPr>
            <a:r>
              <a:rPr lang="en-US" sz="2400" dirty="0"/>
              <a:t>	&lt;http://</a:t>
            </a:r>
            <a:r>
              <a:rPr lang="en-US" sz="2400" dirty="0" smtClean="0"/>
              <a:t>pslc.ws.macrogl/kidsmac/basics.1&gt;.</a:t>
            </a:r>
            <a:endParaRPr lang="en-US" sz="2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a:t>
            </a:r>
            <a:endParaRPr lang="en-US" dirty="0"/>
          </a:p>
        </p:txBody>
      </p:sp>
      <p:sp>
        <p:nvSpPr>
          <p:cNvPr id="3" name="Content Placeholder 2"/>
          <p:cNvSpPr>
            <a:spLocks noGrp="1"/>
          </p:cNvSpPr>
          <p:nvPr>
            <p:ph idx="1"/>
          </p:nvPr>
        </p:nvSpPr>
        <p:spPr/>
        <p:txBody>
          <a:bodyPr>
            <a:normAutofit/>
          </a:bodyPr>
          <a:lstStyle/>
          <a:p>
            <a:pPr>
              <a:buNone/>
            </a:pPr>
            <a:r>
              <a:rPr lang="en-US" sz="2400" dirty="0" smtClean="0"/>
              <a:t>“What is the Grainygel like Stuff in Diapers?” 12 May 2009</a:t>
            </a:r>
          </a:p>
          <a:p>
            <a:pPr>
              <a:buNone/>
            </a:pPr>
            <a:r>
              <a:rPr lang="en-US" sz="2400" dirty="0" smtClean="0"/>
              <a:t>	&lt;http://babycare.custhelp.com/cgi_bin/babycare.cfglphplenduser/stdadp.php?p faqid=2198&amp;p created=1044986207&amp;p sid=Qpw1 Exj&amp;p accessibility=0&amp;p redirect=&amp;p lva=&amp;p sp=cF9zcmNoPTEmc3Jvd19jbnQ9MjkmcF9wcm9Kcz0mcF9jYXRZPTEyMiZwX3B2PSZwX2NPTEuMTlyJnBfcGFnZT0x&amp;p li=&amp;p topview=1&gt;.</a:t>
            </a:r>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a:t>
            </a:r>
            <a:endParaRPr lang="en-US" dirty="0"/>
          </a:p>
        </p:txBody>
      </p:sp>
      <p:sp>
        <p:nvSpPr>
          <p:cNvPr id="3" name="Content Placeholder 2"/>
          <p:cNvSpPr>
            <a:spLocks noGrp="1"/>
          </p:cNvSpPr>
          <p:nvPr>
            <p:ph idx="1"/>
          </p:nvPr>
        </p:nvSpPr>
        <p:spPr/>
        <p:txBody>
          <a:bodyPr>
            <a:normAutofit/>
          </a:bodyPr>
          <a:lstStyle/>
          <a:p>
            <a:r>
              <a:rPr lang="en-US" sz="2400" dirty="0" smtClean="0"/>
              <a:t>Absorb – verb; to suck up.</a:t>
            </a:r>
          </a:p>
          <a:p>
            <a:r>
              <a:rPr lang="en-US" sz="2400" dirty="0" smtClean="0"/>
              <a:t>Polymer – noun; many molecules strung together to make long chains.</a:t>
            </a:r>
          </a:p>
          <a:p>
            <a:r>
              <a:rPr lang="en-US" sz="2400" dirty="0" smtClean="0"/>
              <a:t>Molecule – noun; the smallest particle of a substance that retains all the properties of the substance and is composed of one or more atoms</a:t>
            </a:r>
          </a:p>
          <a:p>
            <a:r>
              <a:rPr lang="en-US" sz="2400" dirty="0" smtClean="0"/>
              <a:t>Atom – noun; the smallest particle of an element that can exist either alone or in combination</a:t>
            </a:r>
          </a:p>
          <a:p>
            <a:pPr>
              <a:buNone/>
            </a:pPr>
            <a:endParaRPr lang="en-US" sz="24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Variables	</a:t>
            </a:r>
            <a:endParaRPr lang="en-US" dirty="0"/>
          </a:p>
        </p:txBody>
      </p:sp>
      <p:sp>
        <p:nvSpPr>
          <p:cNvPr id="3" name="Content Placeholder 2"/>
          <p:cNvSpPr>
            <a:spLocks noGrp="1"/>
          </p:cNvSpPr>
          <p:nvPr>
            <p:ph idx="1"/>
          </p:nvPr>
        </p:nvSpPr>
        <p:spPr/>
        <p:txBody>
          <a:bodyPr>
            <a:normAutofit/>
          </a:bodyPr>
          <a:lstStyle/>
          <a:p>
            <a:pPr>
              <a:buNone/>
            </a:pPr>
            <a:r>
              <a:rPr lang="en-US" sz="2400" b="1" dirty="0" smtClean="0"/>
              <a:t>Independent variable –</a:t>
            </a:r>
            <a:r>
              <a:rPr lang="en-US" sz="2400" dirty="0" smtClean="0"/>
              <a:t> different brands of diapers</a:t>
            </a:r>
          </a:p>
          <a:p>
            <a:pPr>
              <a:buNone/>
            </a:pPr>
            <a:r>
              <a:rPr lang="en-US" sz="2400" b="1" dirty="0" smtClean="0"/>
              <a:t>Dependent variable – </a:t>
            </a:r>
            <a:r>
              <a:rPr lang="en-US" sz="2400" dirty="0" smtClean="0"/>
              <a:t>amount of water absorbed</a:t>
            </a:r>
            <a:endParaRPr lang="en-US"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a:t>
            </a:r>
            <a:endParaRPr lang="en-US" dirty="0"/>
          </a:p>
        </p:txBody>
      </p:sp>
      <p:sp>
        <p:nvSpPr>
          <p:cNvPr id="3" name="Content Placeholder 2"/>
          <p:cNvSpPr>
            <a:spLocks noGrp="1"/>
          </p:cNvSpPr>
          <p:nvPr>
            <p:ph idx="1"/>
          </p:nvPr>
        </p:nvSpPr>
        <p:spPr/>
        <p:txBody>
          <a:bodyPr>
            <a:normAutofit/>
          </a:bodyPr>
          <a:lstStyle/>
          <a:p>
            <a:pPr>
              <a:buNone/>
            </a:pPr>
            <a:r>
              <a:rPr lang="en-US" sz="2400" dirty="0" smtClean="0"/>
              <a:t>     The purpose of this experiment was to determine which diaper absorbs more water. I wanted to know this because my aunt is pregnant and I wanted to help her out by knowing which diaper absorbs more.</a:t>
            </a:r>
            <a:endParaRPr lang="en-US" sz="2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Hypothesis</a:t>
            </a:r>
            <a:endParaRPr lang="en-US" dirty="0"/>
          </a:p>
        </p:txBody>
      </p:sp>
      <p:sp>
        <p:nvSpPr>
          <p:cNvPr id="3" name="Content Placeholder 2"/>
          <p:cNvSpPr>
            <a:spLocks noGrp="1"/>
          </p:cNvSpPr>
          <p:nvPr>
            <p:ph idx="1"/>
          </p:nvPr>
        </p:nvSpPr>
        <p:spPr/>
        <p:txBody>
          <a:bodyPr>
            <a:normAutofit/>
          </a:bodyPr>
          <a:lstStyle/>
          <a:p>
            <a:pPr>
              <a:buNone/>
            </a:pPr>
            <a:r>
              <a:rPr lang="en-US" sz="2400" dirty="0" smtClean="0"/>
              <a:t>     If  Huggies has more polymers than Pampers  then it absorbs more water.</a:t>
            </a:r>
            <a:endParaRPr lang="en-US" sz="2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Materials</a:t>
            </a:r>
            <a:endParaRPr lang="en-US" dirty="0"/>
          </a:p>
        </p:txBody>
      </p:sp>
      <p:sp>
        <p:nvSpPr>
          <p:cNvPr id="3" name="Content Placeholder 2"/>
          <p:cNvSpPr>
            <a:spLocks noGrp="1"/>
          </p:cNvSpPr>
          <p:nvPr>
            <p:ph idx="1"/>
          </p:nvPr>
        </p:nvSpPr>
        <p:spPr/>
        <p:txBody>
          <a:bodyPr>
            <a:normAutofit/>
          </a:bodyPr>
          <a:lstStyle/>
          <a:p>
            <a:r>
              <a:rPr lang="en-US" sz="2400" dirty="0" smtClean="0"/>
              <a:t>1 Scale</a:t>
            </a:r>
          </a:p>
          <a:p>
            <a:r>
              <a:rPr lang="en-US" sz="2400" dirty="0" smtClean="0"/>
              <a:t>5 Huggies diapers </a:t>
            </a:r>
          </a:p>
          <a:p>
            <a:r>
              <a:rPr lang="en-US" sz="2400" dirty="0" smtClean="0"/>
              <a:t>5 Pampers diapers</a:t>
            </a:r>
          </a:p>
          <a:p>
            <a:r>
              <a:rPr lang="en-US" sz="2400" dirty="0" smtClean="0"/>
              <a:t>Syringe </a:t>
            </a:r>
          </a:p>
          <a:p>
            <a:r>
              <a:rPr lang="en-US" sz="2400" dirty="0" smtClean="0"/>
              <a:t>6 Drops of food dye</a:t>
            </a:r>
          </a:p>
          <a:p>
            <a:r>
              <a:rPr lang="en-US" sz="2400" dirty="0" smtClean="0"/>
              <a:t>Water</a:t>
            </a:r>
          </a:p>
          <a:p>
            <a:r>
              <a:rPr lang="en-US" sz="2400" dirty="0" smtClean="0"/>
              <a:t>2 Glasses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 Up</a:t>
            </a:r>
            <a:endParaRPr lang="en-US" dirty="0"/>
          </a:p>
        </p:txBody>
      </p:sp>
      <p:sp>
        <p:nvSpPr>
          <p:cNvPr id="3" name="Content Placeholder 2"/>
          <p:cNvSpPr>
            <a:spLocks noGrp="1"/>
          </p:cNvSpPr>
          <p:nvPr>
            <p:ph idx="1"/>
          </p:nvPr>
        </p:nvSpPr>
        <p:spPr/>
        <p:txBody>
          <a:bodyPr>
            <a:normAutofit/>
          </a:bodyPr>
          <a:lstStyle/>
          <a:p>
            <a:r>
              <a:rPr lang="en-US" sz="2400" dirty="0" smtClean="0"/>
              <a:t>First, take two glasses and fill them with water.</a:t>
            </a:r>
          </a:p>
          <a:p>
            <a:r>
              <a:rPr lang="en-US" sz="2400" dirty="0" smtClean="0"/>
              <a:t>Then, add six drops of food dye to each glass.</a:t>
            </a:r>
          </a:p>
          <a:p>
            <a:r>
              <a:rPr lang="en-US" sz="2400" dirty="0" smtClean="0"/>
              <a:t>Make sure your diapers are all the same size.</a:t>
            </a:r>
          </a:p>
          <a:p>
            <a:pPr>
              <a:buNone/>
            </a:pPr>
            <a:endParaRPr lang="en-US"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Procedure</a:t>
            </a:r>
            <a:endParaRPr lang="en-US" dirty="0"/>
          </a:p>
        </p:txBody>
      </p:sp>
      <p:sp>
        <p:nvSpPr>
          <p:cNvPr id="3" name="Content Placeholder 2"/>
          <p:cNvSpPr>
            <a:spLocks noGrp="1"/>
          </p:cNvSpPr>
          <p:nvPr>
            <p:ph idx="1"/>
          </p:nvPr>
        </p:nvSpPr>
        <p:spPr>
          <a:xfrm>
            <a:off x="457200" y="1447800"/>
            <a:ext cx="8229600" cy="5029200"/>
          </a:xfrm>
        </p:spPr>
        <p:txBody>
          <a:bodyPr>
            <a:noAutofit/>
          </a:bodyPr>
          <a:lstStyle/>
          <a:p>
            <a:pPr marL="914400" lvl="1" indent="-457200">
              <a:buFont typeface="+mj-lt"/>
              <a:buAutoNum type="arabicPeriod"/>
            </a:pPr>
            <a:r>
              <a:rPr lang="en-US" sz="2400" dirty="0" smtClean="0"/>
              <a:t>First weigh the diaper and record the weight.</a:t>
            </a:r>
          </a:p>
          <a:p>
            <a:pPr marL="914400" lvl="1" indent="-457200">
              <a:buFont typeface="+mj-lt"/>
              <a:buAutoNum type="arabicPeriod"/>
            </a:pPr>
            <a:r>
              <a:rPr lang="en-US" sz="2400" dirty="0" smtClean="0"/>
              <a:t>Using a syringe add colored water to the diaper until it can’t absorb anymore.</a:t>
            </a:r>
          </a:p>
          <a:p>
            <a:pPr marL="914400" lvl="1" indent="-457200">
              <a:buFont typeface="+mj-lt"/>
              <a:buAutoNum type="arabicPeriod"/>
            </a:pPr>
            <a:r>
              <a:rPr lang="en-US" sz="2400" dirty="0" smtClean="0"/>
              <a:t>After the diaper reaches its maximum absorption, dispose of the extra water the diaper didn’t absorb. </a:t>
            </a:r>
          </a:p>
          <a:p>
            <a:pPr marL="914400" lvl="1" indent="-457200">
              <a:buFont typeface="+mj-lt"/>
              <a:buAutoNum type="arabicPeriod"/>
            </a:pPr>
            <a:r>
              <a:rPr lang="en-US" sz="2400" dirty="0" smtClean="0"/>
              <a:t>Then, weigh the diaper again and record the weight.</a:t>
            </a:r>
          </a:p>
          <a:p>
            <a:pPr marL="914400" lvl="1" indent="-457200">
              <a:buFont typeface="+mj-lt"/>
              <a:buAutoNum type="arabicPeriod"/>
            </a:pPr>
            <a:r>
              <a:rPr lang="en-US" sz="2400" dirty="0" smtClean="0"/>
              <a:t>Next, subtract the second weight from the first weight to determine how much water the diaper absorbed.</a:t>
            </a:r>
          </a:p>
          <a:p>
            <a:pPr marL="914400" lvl="1" indent="-457200">
              <a:buFont typeface="+mj-lt"/>
              <a:buAutoNum type="arabicPeriod"/>
            </a:pPr>
            <a:r>
              <a:rPr lang="en-US" sz="2400" dirty="0" smtClean="0"/>
              <a:t>Record the difference.</a:t>
            </a:r>
          </a:p>
          <a:p>
            <a:pPr marL="914400" lvl="1" indent="-457200">
              <a:buFont typeface="+mj-lt"/>
              <a:buAutoNum type="arabicPeriod"/>
            </a:pPr>
            <a:r>
              <a:rPr lang="en-US" sz="2400" dirty="0" smtClean="0"/>
              <a:t>Repeat steps 1-6 for nine more diapers.</a:t>
            </a:r>
          </a:p>
          <a:p>
            <a:pPr marL="914400" lvl="1" indent="-457200">
              <a:buNone/>
            </a:pPr>
            <a:r>
              <a:rPr lang="en-US" sz="2400" dirty="0" smtClean="0"/>
              <a:t>*Note: You can refill the glasses as many times as needed or use more glasses. </a:t>
            </a:r>
          </a:p>
          <a:p>
            <a:pPr marL="914400" lvl="1" indent="-457200">
              <a:buFont typeface="+mj-lt"/>
              <a:buAutoNum type="arabicPeriod"/>
            </a:pPr>
            <a:endParaRPr lang="en-US" sz="24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872</TotalTime>
  <Words>637</Words>
  <Application>Microsoft Office PowerPoint</Application>
  <PresentationFormat>On-screen Show (4:3)</PresentationFormat>
  <Paragraphs>96</Paragraphs>
  <Slides>22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24" baseType="lpstr">
      <vt:lpstr>Office Theme</vt:lpstr>
      <vt:lpstr>Worksheet</vt:lpstr>
      <vt:lpstr>Which Diaper Absorbs More?</vt:lpstr>
      <vt:lpstr>Research</vt:lpstr>
      <vt:lpstr>Vocabulary</vt:lpstr>
      <vt:lpstr>Variables </vt:lpstr>
      <vt:lpstr>Purpose</vt:lpstr>
      <vt:lpstr>Hypothesis</vt:lpstr>
      <vt:lpstr>Materials</vt:lpstr>
      <vt:lpstr>Set Up</vt:lpstr>
      <vt:lpstr>Procedure</vt:lpstr>
      <vt:lpstr>Pampers Data Collection</vt:lpstr>
      <vt:lpstr>Huggies Data Collection</vt:lpstr>
      <vt:lpstr>Amount of Water Absorbed</vt:lpstr>
      <vt:lpstr>Average Amount of Water Absorbed</vt:lpstr>
      <vt:lpstr>Analysis</vt:lpstr>
      <vt:lpstr>Conclusion</vt:lpstr>
      <vt:lpstr>Weaknesses and Improvements</vt:lpstr>
      <vt:lpstr>Future Studies</vt:lpstr>
      <vt:lpstr>Sources</vt:lpstr>
      <vt:lpstr>Sources</vt:lpstr>
      <vt:lpstr>Sources</vt:lpstr>
      <vt:lpstr>Sources</vt:lpstr>
      <vt:lpstr>Sources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Caitlyn Connelly</dc:creator>
  <cp:lastModifiedBy>Caitlyn Connelly</cp:lastModifiedBy>
  <cp:revision>68</cp:revision>
  <dcterms:created xsi:type="dcterms:W3CDTF">2009-11-20T18:06:25Z</dcterms:created>
  <dcterms:modified xsi:type="dcterms:W3CDTF">2009-11-21T01:02:28Z</dcterms:modified>
</cp:coreProperties>
</file>